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3"/>
  </p:notesMasterIdLst>
  <p:sldIdLst>
    <p:sldId id="419" r:id="rId3"/>
    <p:sldId id="420" r:id="rId4"/>
    <p:sldId id="450" r:id="rId5"/>
    <p:sldId id="422" r:id="rId6"/>
    <p:sldId id="495" r:id="rId7"/>
    <p:sldId id="496" r:id="rId8"/>
    <p:sldId id="427" r:id="rId9"/>
    <p:sldId id="485" r:id="rId10"/>
    <p:sldId id="432" r:id="rId11"/>
    <p:sldId id="433" r:id="rId12"/>
    <p:sldId id="434" r:id="rId13"/>
    <p:sldId id="497" r:id="rId14"/>
    <p:sldId id="498" r:id="rId15"/>
    <p:sldId id="499" r:id="rId16"/>
    <p:sldId id="436" r:id="rId17"/>
    <p:sldId id="437" r:id="rId18"/>
    <p:sldId id="438" r:id="rId19"/>
    <p:sldId id="490" r:id="rId20"/>
    <p:sldId id="465" r:id="rId21"/>
    <p:sldId id="416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66"/>
    <a:srgbClr val="000000"/>
    <a:srgbClr val="FF0000"/>
    <a:srgbClr val="FFFF9F"/>
    <a:srgbClr val="FF3399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15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7.jpeg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slide" Target="slide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9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240681"/>
            <a:ext cx="87154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/>
              <a:t>2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除数是一位数的除法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76888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00034" y="2214554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 笔算除法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85852" y="3286124"/>
            <a:ext cx="721523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5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用估算解决问题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1000100" y="843961"/>
            <a:ext cx="50720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31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grpSp>
        <p:nvGrpSpPr>
          <p:cNvPr id="2" name="Group 38"/>
          <p:cNvGrpSpPr/>
          <p:nvPr/>
        </p:nvGrpSpPr>
        <p:grpSpPr bwMode="auto">
          <a:xfrm>
            <a:off x="3571868" y="71414"/>
            <a:ext cx="1800225" cy="792162"/>
            <a:chOff x="1066" y="2795"/>
            <a:chExt cx="1134" cy="499"/>
          </a:xfrm>
        </p:grpSpPr>
        <p:sp>
          <p:nvSpPr>
            <p:cNvPr id="21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1000100" y="1311021"/>
            <a:ext cx="807249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平均每筐大约装几十个？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500166" y="1857364"/>
            <a:ext cx="5076825" cy="2571768"/>
            <a:chOff x="1785918" y="2357430"/>
            <a:chExt cx="5076825" cy="2571768"/>
          </a:xfrm>
        </p:grpSpPr>
        <p:pic>
          <p:nvPicPr>
            <p:cNvPr id="10" name="图片 9" descr="a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85918" y="2357430"/>
              <a:ext cx="5076825" cy="2347918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2500298" y="4500570"/>
              <a:ext cx="1143008" cy="42862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255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个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857488" y="4643446"/>
            <a:ext cx="30748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255÷4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≈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60(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个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28794" y="5429264"/>
            <a:ext cx="50834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答：平均每筐大约装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个。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1928794" y="714356"/>
            <a:ext cx="50720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31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285852" y="1357298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T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恤衫大约多少钱？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57488" y="4857760"/>
            <a:ext cx="30748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148÷3</a:t>
            </a:r>
            <a:r>
              <a:rPr lang="zh-CN" altLang="en-US" sz="3200" dirty="0" smtClean="0">
                <a:latin typeface="宋体" panose="02010600030101010101" pitchFamily="2" charset="-122"/>
              </a:rPr>
              <a:t>≈</a:t>
            </a:r>
            <a:r>
              <a:rPr lang="en-US" sz="3200" dirty="0" smtClean="0">
                <a:latin typeface="宋体" panose="02010600030101010101" pitchFamily="2" charset="-122"/>
              </a:rPr>
              <a:t>50(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28794" y="5500702"/>
            <a:ext cx="4924746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答：每件</a:t>
            </a:r>
            <a:r>
              <a:rPr lang="en-US" altLang="zh-CN" sz="3200" dirty="0" smtClean="0">
                <a:latin typeface="宋体" panose="02010600030101010101" pitchFamily="2" charset="-122"/>
              </a:rPr>
              <a:t>T</a:t>
            </a:r>
            <a:r>
              <a:rPr lang="zh-CN" altLang="en-US" sz="3200" dirty="0" smtClean="0">
                <a:latin typeface="宋体" panose="02010600030101010101" pitchFamily="2" charset="-122"/>
              </a:rPr>
              <a:t>恤衫大约</a:t>
            </a:r>
            <a:r>
              <a:rPr lang="en-US" altLang="zh-CN" sz="3200" dirty="0" smtClean="0">
                <a:latin typeface="宋体" panose="02010600030101010101" pitchFamily="2" charset="-122"/>
              </a:rPr>
              <a:t>50</a:t>
            </a:r>
            <a:r>
              <a:rPr lang="zh-CN" altLang="en-US" sz="3200" dirty="0" smtClean="0">
                <a:latin typeface="宋体" panose="02010600030101010101" pitchFamily="2" charset="-122"/>
              </a:rPr>
              <a:t>元。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pic>
        <p:nvPicPr>
          <p:cNvPr id="12" name="图片 11" descr="a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2143116"/>
            <a:ext cx="5572164" cy="264320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1928794" y="714356"/>
            <a:ext cx="50720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31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17" name="矩形 16"/>
          <p:cNvSpPr/>
          <p:nvPr/>
        </p:nvSpPr>
        <p:spPr>
          <a:xfrm>
            <a:off x="928662" y="4000504"/>
            <a:ext cx="739497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）海龟的寿命大约是青蛙的多少倍？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8596" y="1357298"/>
            <a:ext cx="8358246" cy="2652726"/>
            <a:chOff x="500034" y="1285860"/>
            <a:chExt cx="8358246" cy="2652726"/>
          </a:xfrm>
        </p:grpSpPr>
        <p:grpSp>
          <p:nvGrpSpPr>
            <p:cNvPr id="8" name="组合 7"/>
            <p:cNvGrpSpPr/>
            <p:nvPr/>
          </p:nvGrpSpPr>
          <p:grpSpPr>
            <a:xfrm>
              <a:off x="500034" y="1285860"/>
              <a:ext cx="7929618" cy="2652726"/>
              <a:chOff x="428596" y="1142984"/>
              <a:chExt cx="7929618" cy="2652726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428596" y="1214422"/>
                <a:ext cx="64294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lnSpc>
                    <a:spcPct val="150000"/>
                  </a:lnSpc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4.  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pic>
            <p:nvPicPr>
              <p:cNvPr id="7" name="图片 6" descr="aaa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85786" y="1142984"/>
                <a:ext cx="7572428" cy="2652726"/>
              </a:xfrm>
              <a:prstGeom prst="rect">
                <a:avLst/>
              </a:prstGeom>
            </p:spPr>
          </p:pic>
        </p:grpSp>
        <p:sp>
          <p:nvSpPr>
            <p:cNvPr id="9" name="圆角矩形 8"/>
            <p:cNvSpPr/>
            <p:nvPr/>
          </p:nvSpPr>
          <p:spPr>
            <a:xfrm>
              <a:off x="857224" y="3286124"/>
              <a:ext cx="2357454" cy="571504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青蛙大约活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年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3286116" y="3286124"/>
              <a:ext cx="2714644" cy="571504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海龟大约活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128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年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6072198" y="3286124"/>
              <a:ext cx="2786082" cy="571504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比目鱼大约活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64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年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500298" y="4929198"/>
            <a:ext cx="22589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128÷6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≈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20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85852" y="5500702"/>
            <a:ext cx="67151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答：海龟的寿命大约是青蛙的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倍。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969967" y="428604"/>
            <a:ext cx="81740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）你还能提出其他数学问题并解答吗？（答案不唯一）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642878" y="1500174"/>
            <a:ext cx="8001088" cy="2652726"/>
            <a:chOff x="5572100" y="2285992"/>
            <a:chExt cx="8001088" cy="2652726"/>
          </a:xfrm>
        </p:grpSpPr>
        <p:pic>
          <p:nvPicPr>
            <p:cNvPr id="7" name="图片 6" descr="aaa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2100" y="2285992"/>
              <a:ext cx="7572428" cy="2652726"/>
            </a:xfrm>
            <a:prstGeom prst="rect">
              <a:avLst/>
            </a:prstGeom>
          </p:spPr>
        </p:pic>
        <p:sp>
          <p:nvSpPr>
            <p:cNvPr id="9" name="圆角矩形 8"/>
            <p:cNvSpPr/>
            <p:nvPr/>
          </p:nvSpPr>
          <p:spPr>
            <a:xfrm>
              <a:off x="5572132" y="4286256"/>
              <a:ext cx="2357454" cy="571504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青蛙大约活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年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8001024" y="4286256"/>
              <a:ext cx="2714644" cy="571504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海龟大约活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128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年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0787106" y="4286256"/>
              <a:ext cx="2786082" cy="571504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比目鱼大约活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64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年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786050" y="4929198"/>
            <a:ext cx="2050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64÷6</a:t>
            </a:r>
            <a:r>
              <a:rPr lang="zh-CN" altLang="en-US" sz="3200" dirty="0" smtClean="0">
                <a:latin typeface="宋体" panose="02010600030101010101" pitchFamily="2" charset="-122"/>
              </a:rPr>
              <a:t>≈</a:t>
            </a:r>
            <a:r>
              <a:rPr lang="en-US" sz="3200" dirty="0" smtClean="0">
                <a:latin typeface="宋体" panose="02010600030101010101" pitchFamily="2" charset="-122"/>
              </a:rPr>
              <a:t>10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8370" y="5358130"/>
            <a:ext cx="781431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答：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比目鱼的寿命大约是青蛙的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倍。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00100" y="4286256"/>
            <a:ext cx="714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比目鱼的寿命大约是青蛙的多少倍？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4" name="组合 3"/>
          <p:cNvGrpSpPr/>
          <p:nvPr/>
        </p:nvGrpSpPr>
        <p:grpSpPr>
          <a:xfrm>
            <a:off x="5357818" y="6143644"/>
            <a:ext cx="2376487" cy="523220"/>
            <a:chOff x="5220072" y="5877272"/>
            <a:chExt cx="2376487" cy="877496"/>
          </a:xfrm>
        </p:grpSpPr>
        <p:sp>
          <p:nvSpPr>
            <p:cNvPr id="18" name="AutoShape 1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214282" y="1071546"/>
            <a:ext cx="8072494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下面算式的结果大约是多少？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00166" y="2285992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÷6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4857752" y="2214554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413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500166" y="3714752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26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929190" y="3643314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1428728" y="5214950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624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929190" y="5214950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77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3428992" y="221455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86578" y="221455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71868" y="371475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86578" y="364331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00430" y="514351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858016" y="514351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33" name="Group 8"/>
          <p:cNvGrpSpPr/>
          <p:nvPr/>
        </p:nvGrpSpPr>
        <p:grpSpPr bwMode="auto">
          <a:xfrm>
            <a:off x="5715008" y="6000768"/>
            <a:ext cx="1943100" cy="525791"/>
            <a:chOff x="1474" y="3702"/>
            <a:chExt cx="952" cy="499"/>
          </a:xfrm>
        </p:grpSpPr>
        <p:sp>
          <p:nvSpPr>
            <p:cNvPr id="34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857224" y="857232"/>
            <a:ext cx="685804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重点题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奥林匹克火炬在某地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天传递了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816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千米。平均每天大约传递多少千米？</a:t>
            </a: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2571736" y="3714752"/>
            <a:ext cx="36936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816÷4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≈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200(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千米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00166" y="4786322"/>
            <a:ext cx="642942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答：平均每天大约传递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200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千米。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00034" y="1142984"/>
            <a:ext cx="8215370" cy="231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把椅子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次运完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平均每次运多少把？如果分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次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每次大约运多少呢？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22" name="Group 8"/>
          <p:cNvGrpSpPr/>
          <p:nvPr/>
        </p:nvGrpSpPr>
        <p:grpSpPr bwMode="auto">
          <a:xfrm>
            <a:off x="5715008" y="6000768"/>
            <a:ext cx="1943100" cy="525791"/>
            <a:chOff x="1474" y="3702"/>
            <a:chExt cx="952" cy="499"/>
          </a:xfrm>
        </p:grpSpPr>
        <p:sp>
          <p:nvSpPr>
            <p:cNvPr id="23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2357422" y="2857496"/>
            <a:ext cx="3488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530÷5=106(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把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85984" y="3571876"/>
            <a:ext cx="43140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530÷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 ≈ 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130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把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 　</a:t>
            </a:r>
          </a:p>
        </p:txBody>
      </p:sp>
      <p:sp>
        <p:nvSpPr>
          <p:cNvPr id="20" name="矩形 19"/>
          <p:cNvSpPr/>
          <p:nvPr/>
        </p:nvSpPr>
        <p:spPr>
          <a:xfrm>
            <a:off x="1643042" y="4214818"/>
            <a:ext cx="49327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或 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530÷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 ≈ 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140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把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 　</a:t>
            </a:r>
          </a:p>
        </p:txBody>
      </p:sp>
      <p:sp>
        <p:nvSpPr>
          <p:cNvPr id="21" name="矩形 20"/>
          <p:cNvSpPr/>
          <p:nvPr/>
        </p:nvSpPr>
        <p:spPr>
          <a:xfrm>
            <a:off x="1142976" y="4857760"/>
            <a:ext cx="70723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答：分</a:t>
            </a:r>
            <a:r>
              <a:rPr lang="en-US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次运完</a:t>
            </a:r>
            <a:r>
              <a:rPr lang="en-US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平均每次运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106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把；分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次，每次大约运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130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把或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140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把。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71472" y="714356"/>
            <a:ext cx="7369325" cy="14897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（开放题）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妈妈带了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元去海底世界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如果每张门票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我们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人买门票够吗？</a:t>
            </a:r>
          </a:p>
        </p:txBody>
      </p:sp>
      <p:grpSp>
        <p:nvGrpSpPr>
          <p:cNvPr id="32" name="Group 8"/>
          <p:cNvGrpSpPr/>
          <p:nvPr/>
        </p:nvGrpSpPr>
        <p:grpSpPr bwMode="auto">
          <a:xfrm>
            <a:off x="5786446" y="6000768"/>
            <a:ext cx="1943100" cy="525791"/>
            <a:chOff x="1474" y="3702"/>
            <a:chExt cx="952" cy="499"/>
          </a:xfrm>
        </p:grpSpPr>
        <p:sp>
          <p:nvSpPr>
            <p:cNvPr id="33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2500298" y="264318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42×5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≈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200(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71736" y="3714752"/>
            <a:ext cx="28761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200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&gt;160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71736" y="4929198"/>
            <a:ext cx="3275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买门票不够。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071538" y="1000108"/>
            <a:ext cx="750099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0100" y="1643050"/>
            <a:ext cx="778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285852" y="2214554"/>
            <a:ext cx="17764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72066" y="2214554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86050" y="2214554"/>
            <a:ext cx="11144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=80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2500298" y="3357562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285852" y="3357562"/>
            <a:ext cx="1172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29388" y="2214554"/>
            <a:ext cx="1319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072066" y="3286124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14414" y="4643446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420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72066" y="4572008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00826" y="3286124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50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2857488" y="4643446"/>
            <a:ext cx="1319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700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6715140" y="4572008"/>
            <a:ext cx="1319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600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16" grpId="0"/>
      <p:bldP spid="24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071538" y="714357"/>
            <a:ext cx="7500990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估一估。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5" name="Group 16"/>
          <p:cNvGrpSpPr/>
          <p:nvPr/>
        </p:nvGrpSpPr>
        <p:grpSpPr bwMode="auto">
          <a:xfrm>
            <a:off x="5572132" y="5715016"/>
            <a:ext cx="1684338" cy="876299"/>
            <a:chOff x="1772" y="3114"/>
            <a:chExt cx="1061" cy="552"/>
          </a:xfrm>
        </p:grpSpPr>
        <p:pic>
          <p:nvPicPr>
            <p:cNvPr id="56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642910" y="1357298"/>
            <a:ext cx="5131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下面各数比较接近几百？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71538" y="464344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26÷6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　　　　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17÷5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　　　　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59÷7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428728" y="2071678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191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54" name="矩形 53"/>
          <p:cNvSpPr/>
          <p:nvPr/>
        </p:nvSpPr>
        <p:spPr>
          <a:xfrm>
            <a:off x="5286380" y="2000240"/>
            <a:ext cx="1172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</a:p>
        </p:txBody>
      </p:sp>
      <p:sp>
        <p:nvSpPr>
          <p:cNvPr id="58" name="矩形 57"/>
          <p:cNvSpPr/>
          <p:nvPr/>
        </p:nvSpPr>
        <p:spPr>
          <a:xfrm>
            <a:off x="1428728" y="2714620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588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286380" y="2714620"/>
            <a:ext cx="1172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267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</a:p>
        </p:txBody>
      </p:sp>
      <p:sp>
        <p:nvSpPr>
          <p:cNvPr id="60" name="矩形 59"/>
          <p:cNvSpPr/>
          <p:nvPr/>
        </p:nvSpPr>
        <p:spPr>
          <a:xfrm>
            <a:off x="500034" y="3357562"/>
            <a:ext cx="800105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78×4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　　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83×9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    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490×8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00034" y="4143380"/>
            <a:ext cx="79295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你能估算出各题的结果吗？</a:t>
            </a:r>
          </a:p>
        </p:txBody>
      </p:sp>
      <p:sp>
        <p:nvSpPr>
          <p:cNvPr id="64" name="矩形 63"/>
          <p:cNvSpPr/>
          <p:nvPr/>
        </p:nvSpPr>
        <p:spPr>
          <a:xfrm>
            <a:off x="2857488" y="207167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715140" y="192880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928926" y="264318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786578" y="264318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643174" y="335756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214942" y="335756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720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929586" y="3286124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4000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714612" y="464344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714612" y="507207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14612" y="564357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8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14348" y="785794"/>
            <a:ext cx="7358114" cy="4000528"/>
            <a:chOff x="1071538" y="642918"/>
            <a:chExt cx="6113995" cy="4176732"/>
          </a:xfrm>
        </p:grpSpPr>
        <p:pic>
          <p:nvPicPr>
            <p:cNvPr id="19" name="图片 18" descr="ty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5852" y="928670"/>
              <a:ext cx="5899681" cy="3890980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1071538" y="642918"/>
              <a:ext cx="1000132" cy="50006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endPara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57224" y="5357826"/>
            <a:ext cx="7572428" cy="785818"/>
            <a:chOff x="1000100" y="3500438"/>
            <a:chExt cx="7572428" cy="785818"/>
          </a:xfrm>
        </p:grpSpPr>
        <p:sp>
          <p:nvSpPr>
            <p:cNvPr id="11" name="横卷形 10"/>
            <p:cNvSpPr/>
            <p:nvPr/>
          </p:nvSpPr>
          <p:spPr>
            <a:xfrm>
              <a:off x="1000100" y="3500438"/>
              <a:ext cx="6929486" cy="785818"/>
            </a:xfrm>
            <a:prstGeom prst="horizontalScroll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000100" y="3643314"/>
              <a:ext cx="75724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观察情境图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从中知道了哪些信息？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云形 12"/>
          <p:cNvSpPr/>
          <p:nvPr/>
        </p:nvSpPr>
        <p:spPr>
          <a:xfrm>
            <a:off x="7000892" y="3357562"/>
            <a:ext cx="2143108" cy="1714512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“大约”是什么意思？</a:t>
            </a:r>
          </a:p>
          <a:p>
            <a:pPr algn="ctr"/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857224" y="478632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每天的住宿费大约是多少钱？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标注 10"/>
          <p:cNvSpPr/>
          <p:nvPr/>
        </p:nvSpPr>
        <p:spPr>
          <a:xfrm>
            <a:off x="6500826" y="857232"/>
            <a:ext cx="2428875" cy="1071563"/>
          </a:xfrm>
          <a:prstGeom prst="wedgeRoundRectCallout">
            <a:avLst>
              <a:gd name="adj1" fmla="val -76715"/>
              <a:gd name="adj2" fmla="val 43612"/>
              <a:gd name="adj3" fmla="val 16667"/>
            </a:avLst>
          </a:prstGeom>
          <a:solidFill>
            <a:srgbClr val="FFC000">
              <a:alpha val="7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每天的住宿费</a:t>
            </a:r>
            <a:endParaRPr lang="en-US" altLang="zh-CN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大约是多少钱？</a:t>
            </a:r>
          </a:p>
        </p:txBody>
      </p:sp>
      <p:grpSp>
        <p:nvGrpSpPr>
          <p:cNvPr id="4" name="组合 16"/>
          <p:cNvGrpSpPr/>
          <p:nvPr/>
        </p:nvGrpSpPr>
        <p:grpSpPr bwMode="auto">
          <a:xfrm>
            <a:off x="571472" y="3143248"/>
            <a:ext cx="4000528" cy="1571635"/>
            <a:chOff x="8215530" y="2931844"/>
            <a:chExt cx="5735856" cy="2181047"/>
          </a:xfrm>
        </p:grpSpPr>
        <p:sp>
          <p:nvSpPr>
            <p:cNvPr id="14" name="云形标注 13"/>
            <p:cNvSpPr/>
            <p:nvPr/>
          </p:nvSpPr>
          <p:spPr>
            <a:xfrm>
              <a:off x="9239790" y="2931844"/>
              <a:ext cx="4711596" cy="1957990"/>
            </a:xfrm>
            <a:prstGeom prst="cloudCallout">
              <a:avLst>
                <a:gd name="adj1" fmla="val -50141"/>
                <a:gd name="adj2" fmla="val 47020"/>
              </a:avLst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每天</a:t>
              </a:r>
              <a:r>
                <a:rPr lang="zh-CN" altLang="en-US" sz="2400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的住宿费</a:t>
              </a:r>
              <a:r>
                <a:rPr lang="en-US" altLang="zh-CN" sz="2400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=</a:t>
              </a:r>
              <a:r>
                <a:rPr lang="zh-CN" altLang="en-US" sz="2400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总钱数</a:t>
              </a:r>
              <a:r>
                <a:rPr lang="en-US" altLang="zh-CN" sz="2400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÷</a:t>
              </a:r>
              <a:r>
                <a:rPr lang="zh-CN" altLang="en-US" sz="2400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住的天数</a:t>
              </a:r>
            </a:p>
          </p:txBody>
        </p:sp>
        <p:pic>
          <p:nvPicPr>
            <p:cNvPr id="17432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15530" y="3398379"/>
              <a:ext cx="1511721" cy="1714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组合 18"/>
          <p:cNvGrpSpPr/>
          <p:nvPr/>
        </p:nvGrpSpPr>
        <p:grpSpPr bwMode="auto">
          <a:xfrm>
            <a:off x="4786314" y="3214686"/>
            <a:ext cx="4071934" cy="1428760"/>
            <a:chOff x="-32" y="3214723"/>
            <a:chExt cx="4071962" cy="1639468"/>
          </a:xfrm>
        </p:grpSpPr>
        <p:sp>
          <p:nvSpPr>
            <p:cNvPr id="13" name="云形标注 12"/>
            <p:cNvSpPr/>
            <p:nvPr/>
          </p:nvSpPr>
          <p:spPr>
            <a:xfrm>
              <a:off x="-32" y="3214723"/>
              <a:ext cx="3429024" cy="1500334"/>
            </a:xfrm>
            <a:prstGeom prst="cloudCallout">
              <a:avLst>
                <a:gd name="adj1" fmla="val 45053"/>
                <a:gd name="adj2" fmla="val 22304"/>
              </a:avLst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求大约多少钱，不用算出准确的钱数。</a:t>
              </a:r>
            </a:p>
          </p:txBody>
        </p:sp>
        <p:pic>
          <p:nvPicPr>
            <p:cNvPr id="17430" name="Picture 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43240" y="3500438"/>
              <a:ext cx="928690" cy="1353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028686" y="4676784"/>
            <a:ext cx="2071687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267 ÷3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6" name="组合 29"/>
          <p:cNvGrpSpPr/>
          <p:nvPr/>
        </p:nvGrpSpPr>
        <p:grpSpPr bwMode="auto">
          <a:xfrm>
            <a:off x="1057261" y="5200657"/>
            <a:ext cx="1143000" cy="770684"/>
            <a:chOff x="1100114" y="5786454"/>
            <a:chExt cx="1143008" cy="769974"/>
          </a:xfrm>
        </p:grpSpPr>
        <p:sp>
          <p:nvSpPr>
            <p:cNvPr id="21" name="下箭头 20"/>
            <p:cNvSpPr/>
            <p:nvPr/>
          </p:nvSpPr>
          <p:spPr>
            <a:xfrm flipH="1">
              <a:off x="1454128" y="5786454"/>
              <a:ext cx="46038" cy="285487"/>
            </a:xfrm>
            <a:prstGeom prst="down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28" name="TextBox 21"/>
            <p:cNvSpPr txBox="1">
              <a:spLocks noChangeArrowheads="1"/>
            </p:cNvSpPr>
            <p:nvPr/>
          </p:nvSpPr>
          <p:spPr bwMode="auto">
            <a:xfrm>
              <a:off x="1100114" y="5972192"/>
              <a:ext cx="1143008" cy="5842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300</a:t>
              </a:r>
              <a:endPara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500298" y="4714884"/>
            <a:ext cx="6000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≈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814622" y="4700596"/>
            <a:ext cx="190025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（元）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386373" y="4700596"/>
            <a:ext cx="20716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267 ÷3 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7" name="组合 30"/>
          <p:cNvGrpSpPr/>
          <p:nvPr/>
        </p:nvGrpSpPr>
        <p:grpSpPr bwMode="auto">
          <a:xfrm>
            <a:off x="5414948" y="5224471"/>
            <a:ext cx="1143000" cy="770269"/>
            <a:chOff x="5457832" y="5809608"/>
            <a:chExt cx="1143008" cy="771284"/>
          </a:xfrm>
        </p:grpSpPr>
        <p:sp>
          <p:nvSpPr>
            <p:cNvPr id="26" name="下箭头 25"/>
            <p:cNvSpPr/>
            <p:nvPr/>
          </p:nvSpPr>
          <p:spPr>
            <a:xfrm flipH="1">
              <a:off x="5811847" y="5809608"/>
              <a:ext cx="46037" cy="286127"/>
            </a:xfrm>
            <a:prstGeom prst="down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26" name="TextBox 26"/>
            <p:cNvSpPr txBox="1">
              <a:spLocks noChangeArrowheads="1"/>
            </p:cNvSpPr>
            <p:nvPr/>
          </p:nvSpPr>
          <p:spPr bwMode="auto">
            <a:xfrm>
              <a:off x="5457832" y="5995346"/>
              <a:ext cx="1143008" cy="5855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270</a:t>
              </a:r>
              <a:endPara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8" name="组合 31"/>
          <p:cNvGrpSpPr/>
          <p:nvPr/>
        </p:nvGrpSpPr>
        <p:grpSpPr bwMode="auto">
          <a:xfrm>
            <a:off x="6929453" y="4714882"/>
            <a:ext cx="2214547" cy="584775"/>
            <a:chOff x="6900880" y="5309542"/>
            <a:chExt cx="2214561" cy="585792"/>
          </a:xfrm>
        </p:grpSpPr>
        <p:sp>
          <p:nvSpPr>
            <p:cNvPr id="17423" name="TextBox 27"/>
            <p:cNvSpPr txBox="1">
              <a:spLocks noChangeArrowheads="1"/>
            </p:cNvSpPr>
            <p:nvPr/>
          </p:nvSpPr>
          <p:spPr bwMode="auto">
            <a:xfrm>
              <a:off x="6900880" y="5323830"/>
              <a:ext cx="600078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≈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7424" name="TextBox 28"/>
            <p:cNvSpPr txBox="1">
              <a:spLocks noChangeArrowheads="1"/>
            </p:cNvSpPr>
            <p:nvPr/>
          </p:nvSpPr>
          <p:spPr bwMode="auto">
            <a:xfrm>
              <a:off x="7215207" y="5309542"/>
              <a:ext cx="1900234" cy="5857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b="1" dirty="0" smtClean="0">
                  <a:latin typeface="华文楷体" pitchFamily="2" charset="-122"/>
                  <a:ea typeface="华文楷体" pitchFamily="2" charset="-122"/>
                </a:rPr>
                <a:t>90</a:t>
              </a:r>
              <a:r>
                <a:rPr lang="zh-CN" altLang="en-US" sz="3200" b="1" dirty="0" smtClean="0">
                  <a:latin typeface="华文楷体" pitchFamily="2" charset="-122"/>
                  <a:ea typeface="华文楷体" pitchFamily="2" charset="-122"/>
                </a:rPr>
                <a:t>（元）</a:t>
              </a:r>
              <a:endParaRPr lang="zh-CN" altLang="en-US" sz="3200" b="1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00034" y="5786454"/>
            <a:ext cx="442915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答：住宿费大约是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元。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929190" y="5786454"/>
            <a:ext cx="421481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答：住宿费大约是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元。</a:t>
            </a:r>
          </a:p>
        </p:txBody>
      </p:sp>
      <p:pic>
        <p:nvPicPr>
          <p:cNvPr id="31" name="图片 30" descr="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571480"/>
            <a:ext cx="5500726" cy="259506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3" grpId="0"/>
      <p:bldP spid="24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标注 10"/>
          <p:cNvSpPr/>
          <p:nvPr/>
        </p:nvSpPr>
        <p:spPr>
          <a:xfrm>
            <a:off x="6500826" y="857232"/>
            <a:ext cx="2428875" cy="1071563"/>
          </a:xfrm>
          <a:prstGeom prst="wedgeRoundRectCallout">
            <a:avLst>
              <a:gd name="adj1" fmla="val -83288"/>
              <a:gd name="adj2" fmla="val -24113"/>
              <a:gd name="adj3" fmla="val 16667"/>
            </a:avLst>
          </a:prstGeom>
          <a:solidFill>
            <a:srgbClr val="FFC000">
              <a:alpha val="7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每天的住宿费</a:t>
            </a:r>
            <a:endParaRPr lang="en-US" altLang="zh-CN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大约是多少钱？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028686" y="2676522"/>
            <a:ext cx="2071687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267 ÷3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4" name="组合 29"/>
          <p:cNvGrpSpPr/>
          <p:nvPr/>
        </p:nvGrpSpPr>
        <p:grpSpPr bwMode="auto">
          <a:xfrm>
            <a:off x="1057261" y="3200395"/>
            <a:ext cx="1143000" cy="770684"/>
            <a:chOff x="1100114" y="5786454"/>
            <a:chExt cx="1143008" cy="769974"/>
          </a:xfrm>
        </p:grpSpPr>
        <p:sp>
          <p:nvSpPr>
            <p:cNvPr id="21" name="下箭头 20"/>
            <p:cNvSpPr/>
            <p:nvPr/>
          </p:nvSpPr>
          <p:spPr>
            <a:xfrm flipH="1">
              <a:off x="1454128" y="5786454"/>
              <a:ext cx="46038" cy="285487"/>
            </a:xfrm>
            <a:prstGeom prst="down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28" name="TextBox 21"/>
            <p:cNvSpPr txBox="1">
              <a:spLocks noChangeArrowheads="1"/>
            </p:cNvSpPr>
            <p:nvPr/>
          </p:nvSpPr>
          <p:spPr bwMode="auto">
            <a:xfrm>
              <a:off x="1100114" y="5972192"/>
              <a:ext cx="1143008" cy="5842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300</a:t>
              </a:r>
              <a:endPara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500298" y="2714622"/>
            <a:ext cx="6000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≈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814622" y="2700334"/>
            <a:ext cx="190025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（元）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386373" y="2700334"/>
            <a:ext cx="20716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267 ÷3 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30"/>
          <p:cNvGrpSpPr/>
          <p:nvPr/>
        </p:nvGrpSpPr>
        <p:grpSpPr bwMode="auto">
          <a:xfrm>
            <a:off x="5414948" y="3224209"/>
            <a:ext cx="1143000" cy="770269"/>
            <a:chOff x="5457832" y="5809608"/>
            <a:chExt cx="1143008" cy="771284"/>
          </a:xfrm>
        </p:grpSpPr>
        <p:sp>
          <p:nvSpPr>
            <p:cNvPr id="26" name="下箭头 25"/>
            <p:cNvSpPr/>
            <p:nvPr/>
          </p:nvSpPr>
          <p:spPr>
            <a:xfrm flipH="1">
              <a:off x="5811847" y="5809608"/>
              <a:ext cx="46037" cy="286127"/>
            </a:xfrm>
            <a:prstGeom prst="down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26" name="TextBox 26"/>
            <p:cNvSpPr txBox="1">
              <a:spLocks noChangeArrowheads="1"/>
            </p:cNvSpPr>
            <p:nvPr/>
          </p:nvSpPr>
          <p:spPr bwMode="auto">
            <a:xfrm>
              <a:off x="5457832" y="5995346"/>
              <a:ext cx="1143008" cy="5855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270</a:t>
              </a:r>
              <a:endPara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6" name="组合 31"/>
          <p:cNvGrpSpPr/>
          <p:nvPr/>
        </p:nvGrpSpPr>
        <p:grpSpPr bwMode="auto">
          <a:xfrm>
            <a:off x="6929453" y="2714620"/>
            <a:ext cx="2214547" cy="584775"/>
            <a:chOff x="6900880" y="5309542"/>
            <a:chExt cx="2214561" cy="585792"/>
          </a:xfrm>
        </p:grpSpPr>
        <p:sp>
          <p:nvSpPr>
            <p:cNvPr id="17423" name="TextBox 27"/>
            <p:cNvSpPr txBox="1">
              <a:spLocks noChangeArrowheads="1"/>
            </p:cNvSpPr>
            <p:nvPr/>
          </p:nvSpPr>
          <p:spPr bwMode="auto">
            <a:xfrm>
              <a:off x="6900880" y="5323830"/>
              <a:ext cx="600078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≈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7424" name="TextBox 28"/>
            <p:cNvSpPr txBox="1">
              <a:spLocks noChangeArrowheads="1"/>
            </p:cNvSpPr>
            <p:nvPr/>
          </p:nvSpPr>
          <p:spPr bwMode="auto">
            <a:xfrm>
              <a:off x="7215207" y="5309542"/>
              <a:ext cx="1900234" cy="5857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b="1" dirty="0" smtClean="0">
                  <a:latin typeface="华文楷体" pitchFamily="2" charset="-122"/>
                  <a:ea typeface="华文楷体" pitchFamily="2" charset="-122"/>
                </a:rPr>
                <a:t>90</a:t>
              </a:r>
              <a:r>
                <a:rPr lang="zh-CN" altLang="en-US" sz="3200" b="1" dirty="0" smtClean="0">
                  <a:latin typeface="华文楷体" pitchFamily="2" charset="-122"/>
                  <a:ea typeface="华文楷体" pitchFamily="2" charset="-122"/>
                </a:rPr>
                <a:t>（元）</a:t>
              </a:r>
              <a:endParaRPr lang="zh-CN" altLang="en-US" sz="3200" b="1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00034" y="3786192"/>
            <a:ext cx="442915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答：住宿费大约是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元。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929190" y="3786192"/>
            <a:ext cx="421481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答：住宿费大约是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元。</a:t>
            </a:r>
          </a:p>
        </p:txBody>
      </p:sp>
      <p:pic>
        <p:nvPicPr>
          <p:cNvPr id="31" name="图片 30" descr="t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571480"/>
            <a:ext cx="5500726" cy="214314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071538" y="4500570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他们的解答都合理吗？为什么？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00100" y="5214950"/>
            <a:ext cx="72866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每天的住宿费比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元多还是比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元少？比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元呢？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9" name="Group 16"/>
          <p:cNvGrpSpPr/>
          <p:nvPr/>
        </p:nvGrpSpPr>
        <p:grpSpPr bwMode="auto">
          <a:xfrm>
            <a:off x="6072198" y="5786454"/>
            <a:ext cx="1684338" cy="876299"/>
            <a:chOff x="1772" y="3114"/>
            <a:chExt cx="1061" cy="552"/>
          </a:xfrm>
        </p:grpSpPr>
        <p:pic>
          <p:nvPicPr>
            <p:cNvPr id="3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571604" y="571480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928662" y="1500174"/>
            <a:ext cx="7500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下面算式的结果比较接近几十？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500166" y="2500306"/>
            <a:ext cx="1992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36" name="矩形 35"/>
          <p:cNvSpPr/>
          <p:nvPr/>
        </p:nvSpPr>
        <p:spPr>
          <a:xfrm>
            <a:off x="4786314" y="2428868"/>
            <a:ext cx="2185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361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37" name="矩形 36"/>
          <p:cNvSpPr/>
          <p:nvPr/>
        </p:nvSpPr>
        <p:spPr>
          <a:xfrm>
            <a:off x="1428728" y="3786190"/>
            <a:ext cx="2185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178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38" name="矩形 37"/>
          <p:cNvSpPr/>
          <p:nvPr/>
        </p:nvSpPr>
        <p:spPr>
          <a:xfrm>
            <a:off x="4714876" y="3786190"/>
            <a:ext cx="20954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39" name="矩形 38"/>
          <p:cNvSpPr/>
          <p:nvPr/>
        </p:nvSpPr>
        <p:spPr>
          <a:xfrm>
            <a:off x="1357290" y="5143512"/>
            <a:ext cx="2185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470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40" name="矩形 39"/>
          <p:cNvSpPr/>
          <p:nvPr/>
        </p:nvSpPr>
        <p:spPr>
          <a:xfrm>
            <a:off x="4786314" y="5072074"/>
            <a:ext cx="2185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41" name="矩形 40"/>
          <p:cNvSpPr/>
          <p:nvPr/>
        </p:nvSpPr>
        <p:spPr>
          <a:xfrm>
            <a:off x="3143240" y="242886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572264" y="242886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214678" y="3786190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72264" y="3786190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214678" y="514351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643702" y="507207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70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857224" y="785794"/>
            <a:ext cx="3643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解决问题。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85852" y="1500174"/>
            <a:ext cx="685800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学校合唱队为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名男队员购置演出服共用去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388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每套演出服大约多少钱？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57290" y="3357562"/>
            <a:ext cx="70723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388÷4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≈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100(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 或 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388÷4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≈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90(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28728" y="4357694"/>
            <a:ext cx="6571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答：每套演出服大约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100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元或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90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元。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3" name="Group 16"/>
          <p:cNvGrpSpPr/>
          <p:nvPr/>
        </p:nvGrpSpPr>
        <p:grpSpPr bwMode="auto">
          <a:xfrm>
            <a:off x="5929322" y="5643578"/>
            <a:ext cx="1684338" cy="876299"/>
            <a:chOff x="1772" y="3114"/>
            <a:chExt cx="1061" cy="552"/>
          </a:xfrm>
        </p:grpSpPr>
        <p:pic>
          <p:nvPicPr>
            <p:cNvPr id="3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000100" y="1214422"/>
            <a:ext cx="7143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  <a:t>在估算时</a:t>
            </a:r>
            <a:r>
              <a:rPr lang="en-US" sz="3200" dirty="0" smtClean="0"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  <a:t>估算方法不同</a:t>
            </a:r>
            <a:r>
              <a:rPr lang="en-US" sz="3200" dirty="0" smtClean="0"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  <a:t>估算的结果也会不同。我们在解决问题时可以有多个估算方法</a:t>
            </a:r>
            <a:r>
              <a:rPr lang="en-US" sz="3200" dirty="0" smtClean="0"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  <a:t>而在这些方法中会有某一估算方法解决问题更具合理性</a:t>
            </a:r>
            <a:r>
              <a:rPr lang="en-US" sz="3200" dirty="0" smtClean="0"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  <a:t>这就是最佳方法。</a:t>
            </a:r>
            <a:endParaRPr lang="zh-CN" altLang="en-US" sz="32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876</Words>
  <Application>WPS 演示</Application>
  <PresentationFormat>全屏显示(4:3)</PresentationFormat>
  <Paragraphs>173</Paragraphs>
  <Slides>20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人教版数学三年级下册第2单元</dc:title>
  <dc:creator>吉林梓翰教育图书有限公司</dc:creator>
  <cp:lastModifiedBy>lenovop</cp:lastModifiedBy>
  <cp:revision>1445</cp:revision>
  <dcterms:created xsi:type="dcterms:W3CDTF">2015-11-21T07:20:00Z</dcterms:created>
  <dcterms:modified xsi:type="dcterms:W3CDTF">2021-11-01T03:12:26Z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